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itter" pitchFamily="2" charset="77"/>
      <p:regular r:id="rId13"/>
      <p:bold r:id="rId14"/>
      <p:italic r:id="rId15"/>
      <p:boldItalic r:id="rId16"/>
    </p:embeddedFont>
    <p:embeddedFont>
      <p:font typeface="Outfit Bold" pitchFamily="2" charset="0"/>
      <p:bold r:id="rId17"/>
      <p:italic r:id="rId18"/>
    </p:embeddedFont>
    <p:embeddedFont>
      <p:font typeface="Outfit Light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0C7E8D-1EBF-6549-A801-97855C1BDE65}" v="94" dt="2026-02-03T23:22:36.3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7"/>
    <p:restoredTop sz="94658"/>
  </p:normalViewPr>
  <p:slideViewPr>
    <p:cSldViewPr snapToGrid="0" snapToObjects="1">
      <p:cViewPr varScale="1">
        <p:scale>
          <a:sx n="100" d="100"/>
          <a:sy n="100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0" d="100"/>
          <a:sy n="60" d="100"/>
        </p:scale>
        <p:origin x="433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49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err="1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Armenakis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institutional level governance matters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6.svg"/><Relationship Id="rId4" Type="http://schemas.openxmlformats.org/officeDocument/2006/relationships/image" Target="../media/image10.sv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760351"/>
            <a:ext cx="7509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Ethics Without Easy Answers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502742"/>
            <a:ext cx="2109311" cy="370642"/>
          </a:xfrm>
          <a:prstGeom prst="roundRect">
            <a:avLst>
              <a:gd name="adj" fmla="val 6609"/>
            </a:avLst>
          </a:prstGeom>
          <a:solidFill>
            <a:srgbClr val="2A2C2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916186" y="563940"/>
            <a:ext cx="1864519" cy="248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SO WHAT?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946845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Final Thoughts</a:t>
            </a:r>
            <a:endParaRPr lang="en-US" sz="4000" dirty="0"/>
          </a:p>
        </p:txBody>
      </p:sp>
      <p:sp>
        <p:nvSpPr>
          <p:cNvPr id="5" name="Shape 3"/>
          <p:cNvSpPr/>
          <p:nvPr/>
        </p:nvSpPr>
        <p:spPr>
          <a:xfrm>
            <a:off x="793790" y="1860293"/>
            <a:ext cx="6429494" cy="1767959"/>
          </a:xfrm>
          <a:prstGeom prst="roundRect">
            <a:avLst>
              <a:gd name="adj" fmla="val 1732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997863" y="2064366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Co-production Works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997863" y="2493348"/>
            <a:ext cx="6021348" cy="930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Recommendations work best when they emerge from genuine collaboration—when clients see them as arising from their own situation, not imposed from outside.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406997" y="1860293"/>
            <a:ext cx="6429613" cy="1767959"/>
          </a:xfrm>
          <a:prstGeom prst="roundRect">
            <a:avLst>
              <a:gd name="adj" fmla="val 1732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611070" y="2064366"/>
            <a:ext cx="2594729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Beliefs Are Key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7611070" y="2493348"/>
            <a:ext cx="6021467" cy="930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Getting buy-in requires understanding what people believe, not just presenting data. Success is about seeing a change for the client.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93790" y="3811965"/>
            <a:ext cx="6429494" cy="1457682"/>
          </a:xfrm>
          <a:prstGeom prst="roundRect">
            <a:avLst>
              <a:gd name="adj" fmla="val 2101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97863" y="4016039"/>
            <a:ext cx="278475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Evidence Matters, But...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997863" y="4445021"/>
            <a:ext cx="6021348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The real skill is knowing what evidence helps and when you need to avoid blind-spots and focus on the context.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406997" y="3811965"/>
            <a:ext cx="6429613" cy="1457682"/>
          </a:xfrm>
          <a:prstGeom prst="roundRect">
            <a:avLst>
              <a:gd name="adj" fmla="val 2101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611070" y="4016039"/>
            <a:ext cx="3025259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Ethics Can't Be Delegated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7611070" y="4445021"/>
            <a:ext cx="6021467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Without external regulation, you must develop your own framework—and be prepared to walk away.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93790" y="5664876"/>
            <a:ext cx="13042821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None of this is easy. But</a:t>
            </a:r>
            <a:r>
              <a:rPr lang="en-US" sz="16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it's what makes consulting something more than just exchanging time for money</a:t>
            </a: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93790" y="6298763"/>
            <a:ext cx="13042821" cy="1122521"/>
          </a:xfrm>
          <a:prstGeom prst="roundRect">
            <a:avLst>
              <a:gd name="adj" fmla="val 2728"/>
            </a:avLst>
          </a:prstGeom>
          <a:solidFill>
            <a:srgbClr val="26262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863" y="6596182"/>
            <a:ext cx="255151" cy="204073"/>
          </a:xfrm>
          <a:prstGeom prst="rect">
            <a:avLst/>
          </a:prstGeom>
        </p:spPr>
      </p:pic>
      <p:sp>
        <p:nvSpPr>
          <p:cNvPr id="20" name="Text 17"/>
          <p:cNvSpPr/>
          <p:nvPr/>
        </p:nvSpPr>
        <p:spPr>
          <a:xfrm>
            <a:off x="1457087" y="6533436"/>
            <a:ext cx="12175450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Think about an ethical line you would not cross. </a:t>
            </a:r>
            <a:endParaRPr lang="en-US" sz="1600" dirty="0"/>
          </a:p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How would you know if you were approaching it? What would it take for you to walk away?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61762"/>
            <a:ext cx="1922978" cy="397907"/>
          </a:xfrm>
          <a:prstGeom prst="roundRect">
            <a:avLst>
              <a:gd name="adj" fmla="val 6499"/>
            </a:avLst>
          </a:prstGeom>
          <a:solidFill>
            <a:srgbClr val="2A2C2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922972" y="826294"/>
            <a:ext cx="1664613" cy="268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THE CORE PROBLEM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93790" y="1241465"/>
            <a:ext cx="12211050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Contradictions Dumped at Your Feet (O'Mahoney)</a:t>
            </a:r>
            <a:endParaRPr lang="en-US" sz="42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52211"/>
            <a:ext cx="4785360" cy="478536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687622" y="2673965"/>
            <a:ext cx="7156490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"Contradictions and conflicts" in consulting practice are ultimately "dumped at the feet of the individual."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364486" y="2673965"/>
            <a:ext cx="30480" cy="672227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364486" y="3774400"/>
            <a:ext cx="7479625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Consultants face ethical dilemmas without professional backstops. 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364486" y="4294703"/>
            <a:ext cx="7479625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No qualification requirements. No licensing body. No disciplinary tribunal. No mechanism to strike off practitioners who cross lines. 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364486" y="5151120"/>
            <a:ext cx="7479625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6394966" y="5487233"/>
            <a:ext cx="7479625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Market reputation (and general legal standards) as the only enforcement.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6379726" y="6251554"/>
            <a:ext cx="7479625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Freedom comes with ethical weight — </a:t>
            </a:r>
            <a:b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</a:b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you need to develop your own compass</a:t>
            </a:r>
            <a:endParaRPr lang="en-US" sz="16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93790" y="800933"/>
            <a:ext cx="1550432" cy="292418"/>
          </a:xfrm>
          <a:prstGeom prst="roundRect">
            <a:avLst>
              <a:gd name="adj" fmla="val 6981"/>
            </a:avLst>
          </a:prstGeom>
          <a:solidFill>
            <a:srgbClr val="2A2C2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95826" y="851892"/>
            <a:ext cx="1346359" cy="190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WHO TO WORK FOR?</a:t>
            </a:r>
            <a:endParaRPr lang="en-US" sz="1050" dirty="0"/>
          </a:p>
        </p:txBody>
      </p:sp>
      <p:sp>
        <p:nvSpPr>
          <p:cNvPr id="5" name="Text 2"/>
          <p:cNvSpPr/>
          <p:nvPr/>
        </p:nvSpPr>
        <p:spPr>
          <a:xfrm>
            <a:off x="793790" y="1144310"/>
            <a:ext cx="6000036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McKinsey and the Opioid Crisis</a:t>
            </a:r>
            <a:endParaRPr lang="en-US" sz="3300" dirty="0"/>
          </a:p>
        </p:txBody>
      </p:sp>
      <p:sp>
        <p:nvSpPr>
          <p:cNvPr id="6" name="Shape 3"/>
          <p:cNvSpPr/>
          <p:nvPr/>
        </p:nvSpPr>
        <p:spPr>
          <a:xfrm>
            <a:off x="985123" y="1867257"/>
            <a:ext cx="22860" cy="3796784"/>
          </a:xfrm>
          <a:prstGeom prst="roundRect">
            <a:avLst>
              <a:gd name="adj" fmla="val 111628"/>
            </a:avLst>
          </a:prstGeom>
          <a:solidFill>
            <a:srgbClr val="54555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153597" y="2047161"/>
            <a:ext cx="510302" cy="22860"/>
          </a:xfrm>
          <a:prstGeom prst="roundRect">
            <a:avLst>
              <a:gd name="adj" fmla="val 111628"/>
            </a:avLst>
          </a:prstGeom>
          <a:solidFill>
            <a:srgbClr val="54555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793790" y="1867257"/>
            <a:ext cx="382667" cy="382667"/>
          </a:xfrm>
          <a:prstGeom prst="roundRect">
            <a:avLst>
              <a:gd name="adj" fmla="val 6669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857548" y="1899106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1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1835706" y="1925717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2004–2019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1835706" y="2267903"/>
            <a:ext cx="6514505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McKinsey advises Purdue Pharma on OxyContin sales strategy, earning $93 million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1153597" y="2941082"/>
            <a:ext cx="510302" cy="22860"/>
          </a:xfrm>
          <a:prstGeom prst="roundRect">
            <a:avLst>
              <a:gd name="adj" fmla="val 111628"/>
            </a:avLst>
          </a:prstGeom>
          <a:solidFill>
            <a:srgbClr val="54555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793790" y="2761178"/>
            <a:ext cx="382667" cy="382667"/>
          </a:xfrm>
          <a:prstGeom prst="roundRect">
            <a:avLst>
              <a:gd name="adj" fmla="val 6669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857548" y="2793028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2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835706" y="2819638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Commercial Success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1835706" y="3161824"/>
            <a:ext cx="6514505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Helped identify "high value prescribers"—</a:t>
            </a:r>
            <a:endParaRPr lang="en-US" sz="1300" dirty="0"/>
          </a:p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including doctors writing unsafe prescriptions</a:t>
            </a:r>
            <a:endParaRPr lang="en-US" sz="1300" dirty="0"/>
          </a:p>
        </p:txBody>
      </p:sp>
      <p:sp>
        <p:nvSpPr>
          <p:cNvPr id="17" name="Shape 14"/>
          <p:cNvSpPr/>
          <p:nvPr/>
        </p:nvSpPr>
        <p:spPr>
          <a:xfrm>
            <a:off x="1153597" y="4073128"/>
            <a:ext cx="510302" cy="22860"/>
          </a:xfrm>
          <a:prstGeom prst="roundRect">
            <a:avLst>
              <a:gd name="adj" fmla="val 111628"/>
            </a:avLst>
          </a:prstGeom>
          <a:solidFill>
            <a:srgbClr val="54555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793790" y="3893225"/>
            <a:ext cx="382667" cy="382667"/>
          </a:xfrm>
          <a:prstGeom prst="roundRect">
            <a:avLst>
              <a:gd name="adj" fmla="val 6669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857548" y="3925074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3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1835706" y="3951684"/>
            <a:ext cx="2202061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Document Destruction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1835706" y="4293870"/>
            <a:ext cx="6514505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Senior partner deletes documents during investigation</a:t>
            </a:r>
            <a:endParaRPr lang="en-US" sz="1300" dirty="0"/>
          </a:p>
        </p:txBody>
      </p:sp>
      <p:sp>
        <p:nvSpPr>
          <p:cNvPr id="22" name="Shape 19"/>
          <p:cNvSpPr/>
          <p:nvPr/>
        </p:nvSpPr>
        <p:spPr>
          <a:xfrm>
            <a:off x="1153597" y="4967049"/>
            <a:ext cx="510302" cy="22860"/>
          </a:xfrm>
          <a:prstGeom prst="roundRect">
            <a:avLst>
              <a:gd name="adj" fmla="val 111628"/>
            </a:avLst>
          </a:prstGeom>
          <a:solidFill>
            <a:srgbClr val="54555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0"/>
          <p:cNvSpPr/>
          <p:nvPr/>
        </p:nvSpPr>
        <p:spPr>
          <a:xfrm>
            <a:off x="793790" y="4787146"/>
            <a:ext cx="382667" cy="382667"/>
          </a:xfrm>
          <a:prstGeom prst="roundRect">
            <a:avLst>
              <a:gd name="adj" fmla="val 6669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857548" y="4818995"/>
            <a:ext cx="255151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4</a:t>
            </a:r>
            <a:endParaRPr lang="en-US" sz="2000" dirty="0"/>
          </a:p>
        </p:txBody>
      </p:sp>
      <p:sp>
        <p:nvSpPr>
          <p:cNvPr id="25" name="Text 22"/>
          <p:cNvSpPr/>
          <p:nvPr/>
        </p:nvSpPr>
        <p:spPr>
          <a:xfrm>
            <a:off x="1835706" y="484560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December 2024</a:t>
            </a:r>
            <a:endParaRPr lang="en-US" sz="1650" dirty="0"/>
          </a:p>
        </p:txBody>
      </p:sp>
      <p:sp>
        <p:nvSpPr>
          <p:cNvPr id="26" name="Text 23"/>
          <p:cNvSpPr/>
          <p:nvPr/>
        </p:nvSpPr>
        <p:spPr>
          <a:xfrm>
            <a:off x="1835706" y="5187791"/>
            <a:ext cx="6514505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$650 million criminal settlement—</a:t>
            </a:r>
            <a:endParaRPr lang="en-US" sz="1300" dirty="0"/>
          </a:p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first consulting firm held criminally responsible</a:t>
            </a:r>
            <a:endParaRPr lang="en-US" sz="1300" dirty="0"/>
          </a:p>
        </p:txBody>
      </p:sp>
      <p:sp>
        <p:nvSpPr>
          <p:cNvPr id="27" name="Text 24"/>
          <p:cNvSpPr/>
          <p:nvPr/>
        </p:nvSpPr>
        <p:spPr>
          <a:xfrm>
            <a:off x="1048941" y="5950982"/>
            <a:ext cx="730127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McKinsey's statement: </a:t>
            </a: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"We should not have undertaken sales and marketing work for Purdue Pharma. This terrible public health crisis and our past work for opioid manufacturers will always be a source of profound regret."</a:t>
            </a:r>
            <a:endParaRPr lang="en-US" sz="1300" dirty="0"/>
          </a:p>
        </p:txBody>
      </p:sp>
      <p:sp>
        <p:nvSpPr>
          <p:cNvPr id="28" name="Shape 25"/>
          <p:cNvSpPr/>
          <p:nvPr/>
        </p:nvSpPr>
        <p:spPr>
          <a:xfrm>
            <a:off x="793790" y="5807512"/>
            <a:ext cx="22860" cy="1001316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6"/>
          <p:cNvSpPr/>
          <p:nvPr/>
        </p:nvSpPr>
        <p:spPr>
          <a:xfrm>
            <a:off x="793790" y="6952298"/>
            <a:ext cx="7556421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Combination of individual and organisational failures of judgement — likely followed by </a:t>
            </a:r>
            <a:r>
              <a:rPr lang="en-US" sz="13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escalation of commitment</a:t>
            </a:r>
            <a:r>
              <a:rPr lang="en-US" sz="13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. How to keep morally aware?</a:t>
            </a:r>
            <a:endParaRPr lang="en-US" sz="13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1647" y="626983"/>
            <a:ext cx="1994416" cy="369094"/>
          </a:xfrm>
          <a:prstGeom prst="roundRect">
            <a:avLst>
              <a:gd name="adj" fmla="val 6619"/>
            </a:avLst>
          </a:prstGeom>
          <a:solidFill>
            <a:srgbClr val="2A2C2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913686" y="687943"/>
            <a:ext cx="1750338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WHO IS YOUR CLIENT?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1647" y="1069062"/>
            <a:ext cx="6672858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The Presidents Vs the People</a:t>
            </a:r>
            <a:endParaRPr lang="en-US" sz="4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647" y="2877979"/>
            <a:ext cx="7476053" cy="233826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1647" y="5421749"/>
            <a:ext cx="8306753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602748" y="2184678"/>
            <a:ext cx="4243507" cy="4198382"/>
          </a:xfrm>
          <a:prstGeom prst="roundRect">
            <a:avLst>
              <a:gd name="adj" fmla="val 727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9806226" y="2388156"/>
            <a:ext cx="3836551" cy="1235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Restructured South African Revenue Service, deliberately weakening the state's capacity to collect taxes to benefit Jacob Zuma and allies.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806226" y="3788450"/>
            <a:ext cx="3836551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Consequences:</a:t>
            </a: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 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806226" y="4261842"/>
            <a:ext cx="3836551" cy="1854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400"/>
              </a:lnSpc>
              <a:buSzPct val="100000"/>
              <a:buFontTx/>
              <a:buChar char="•"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South Africa banned Bain for 10 years from government contracts</a:t>
            </a:r>
          </a:p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UK Cabinet Office banned Bain from government contracts for three years, citing "grave professional misconduct” (lifted by court) 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91647" y="6730535"/>
            <a:ext cx="13047107" cy="808553"/>
          </a:xfrm>
          <a:prstGeom prst="roundRect">
            <a:avLst>
              <a:gd name="adj" fmla="val 3777"/>
            </a:avLst>
          </a:prstGeom>
          <a:solidFill>
            <a:srgbClr val="4B3F0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124" y="7027715"/>
            <a:ext cx="254437" cy="203478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453039" y="6964016"/>
            <a:ext cx="12182237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 the public sector, it appears fairly clear whose interests should have won out here. When do these lines become blurry?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1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808315"/>
            <a:ext cx="2240994" cy="370642"/>
          </a:xfrm>
          <a:prstGeom prst="roundRect">
            <a:avLst>
              <a:gd name="adj" fmla="val 6609"/>
            </a:avLst>
          </a:prstGeom>
          <a:solidFill>
            <a:srgbClr val="2A2C2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916186" y="869513"/>
            <a:ext cx="1996202" cy="248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CONFLICTS OF INTEREST?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793790" y="1252418"/>
            <a:ext cx="6389489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Arthur Andersen's Collapse</a:t>
            </a:r>
            <a:endParaRPr lang="en-US" sz="4000" dirty="0"/>
          </a:p>
        </p:txBody>
      </p:sp>
      <p:sp>
        <p:nvSpPr>
          <p:cNvPr id="5" name="Text 3"/>
          <p:cNvSpPr/>
          <p:nvPr/>
        </p:nvSpPr>
        <p:spPr>
          <a:xfrm>
            <a:off x="793790" y="2267903"/>
            <a:ext cx="6406634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$52M</a:t>
            </a:r>
            <a:endParaRPr lang="en-US" sz="5300" dirty="0"/>
          </a:p>
        </p:txBody>
      </p:sp>
      <p:sp>
        <p:nvSpPr>
          <p:cNvPr id="6" name="Text 4"/>
          <p:cNvSpPr/>
          <p:nvPr/>
        </p:nvSpPr>
        <p:spPr>
          <a:xfrm>
            <a:off x="2714149" y="2978876"/>
            <a:ext cx="256591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Total Fees from Enron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93790" y="3455193"/>
            <a:ext cx="6406634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$25M audit + $27M consulting in 2000 alone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429976" y="2267903"/>
            <a:ext cx="6406634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28,000</a:t>
            </a:r>
            <a:endParaRPr lang="en-US" sz="5300" dirty="0"/>
          </a:p>
        </p:txBody>
      </p:sp>
      <p:sp>
        <p:nvSpPr>
          <p:cNvPr id="9" name="Text 7"/>
          <p:cNvSpPr/>
          <p:nvPr/>
        </p:nvSpPr>
        <p:spPr>
          <a:xfrm>
            <a:off x="9364503" y="2978876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Jobs Lost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7429976" y="3455192"/>
            <a:ext cx="6406634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The end of Arthur Andersen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93790" y="4127302"/>
            <a:ext cx="13042821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93789" y="4330658"/>
            <a:ext cx="13042821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When Enron's fraud began unravelling, Andersen's response was to accelerate document destruction. </a:t>
            </a:r>
            <a:endParaRPr lang="en-US" sz="1600" dirty="0"/>
          </a:p>
          <a:p>
            <a:pPr marL="0" indent="0" algn="ctr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Partner David Duncan ordered deleting emails and shredding documents when the SEC investigated.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93789" y="5250596"/>
            <a:ext cx="13042821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Firm convicted for obstruction of justice (and other poor auditing practices were revealed). </a:t>
            </a:r>
            <a:endParaRPr lang="en-US" sz="1600" dirty="0"/>
          </a:p>
          <a:p>
            <a:pPr marL="0" indent="0" algn="ctr">
              <a:lnSpc>
                <a:spcPts val="2400"/>
              </a:lnSpc>
              <a:buNone/>
            </a:pPr>
            <a:r>
              <a:rPr lang="en-US" sz="16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Collapsed before Supreme Court overturned conviction.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93790" y="6298763"/>
            <a:ext cx="13042821" cy="1122521"/>
          </a:xfrm>
          <a:prstGeom prst="roundRect">
            <a:avLst>
              <a:gd name="adj" fmla="val 2728"/>
            </a:avLst>
          </a:prstGeom>
          <a:solidFill>
            <a:srgbClr val="4B3F0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863" y="6596182"/>
            <a:ext cx="255151" cy="204073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1457087" y="6533436"/>
            <a:ext cx="12175450" cy="620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Consultancies can face conflicts of interest - here audit vs. consulting. Some can be outlawed (e.g. Sarbanes-Oxley regulation in US), but at other times, this needs to be managed deliberately.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9264"/>
            <a:ext cx="9182219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Ethical Individualisation (O'Mahoney)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862018"/>
            <a:ext cx="215384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93790" y="2197656"/>
            <a:ext cx="6419017" cy="30480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793790" y="2366248"/>
            <a:ext cx="3031569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Low-level ethics training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93790" y="2825591"/>
            <a:ext cx="6419017" cy="1008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Firms focus on basic issues: don't accept expensive gifts, protect confidential information. Issues no reasonable person would dispute (though mistakes do happen).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417475" y="1862018"/>
            <a:ext cx="215384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417475" y="2197656"/>
            <a:ext cx="6419136" cy="30480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417475" y="2366248"/>
            <a:ext cx="402967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Structural problems downplayed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7417475" y="2825591"/>
            <a:ext cx="6419136" cy="1008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Organisation-level challenges remain untouched: conflicts of interest, pressure to sell follow-on work, taking credit for client achievements, promising more than can be delivered.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93790" y="4200168"/>
            <a:ext cx="215384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93790" y="4535805"/>
            <a:ext cx="6419017" cy="30480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93790" y="470439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Feel-good initiatives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793790" y="5163741"/>
            <a:ext cx="6419017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Corporate volunteering creates positive PR whilst structural incentives creating ethical problems stay intact.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417475" y="4200168"/>
            <a:ext cx="215384" cy="269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04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7417475" y="4535805"/>
            <a:ext cx="6419136" cy="30480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417475" y="470439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Individual burden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7417475" y="5163741"/>
            <a:ext cx="6419136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Individual consultants bear the weight of ethical choices whilst institutional structures make those choices difficult.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93790" y="6227802"/>
            <a:ext cx="13042821" cy="1222534"/>
          </a:xfrm>
          <a:prstGeom prst="roundRect">
            <a:avLst>
              <a:gd name="adj" fmla="val 2644"/>
            </a:avLst>
          </a:prstGeom>
          <a:solidFill>
            <a:srgbClr val="2A2C2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174" y="6544747"/>
            <a:ext cx="269319" cy="215384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1493877" y="6486287"/>
            <a:ext cx="12127349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"Be ethical" isn't enough when the system you work in creates ethical traps. </a:t>
            </a:r>
            <a:endParaRPr lang="en-US" sz="165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Individual virtue can't compensate for institutional design.</a:t>
            </a:r>
            <a:endParaRPr lang="en-US" sz="165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04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13246"/>
            <a:ext cx="4959429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Where Are Your Lines?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93790" y="3961448"/>
            <a:ext cx="13042821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793791" y="4211894"/>
            <a:ext cx="4238387" cy="2257068"/>
          </a:xfrm>
          <a:prstGeom prst="roundRect">
            <a:avLst>
              <a:gd name="adj" fmla="val 4862"/>
            </a:avLst>
          </a:prstGeom>
          <a:solidFill>
            <a:srgbClr val="1C1D1F"/>
          </a:solidFill>
          <a:ln w="22860">
            <a:solidFill>
              <a:srgbClr val="54555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770931" y="4211894"/>
            <a:ext cx="91440" cy="2257068"/>
          </a:xfrm>
          <a:prstGeom prst="roundRect">
            <a:avLst>
              <a:gd name="adj" fmla="val 31628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77993" y="4427516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Which industries?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77993" y="4826971"/>
            <a:ext cx="3738563" cy="1141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Would you refuse to work with arms manufacturers? Fossil fuel companies? Gambling? Tobacco? Surveillance technology?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5196008" y="4211894"/>
            <a:ext cx="4238387" cy="2257068"/>
          </a:xfrm>
          <a:prstGeom prst="roundRect">
            <a:avLst>
              <a:gd name="adj" fmla="val 4862"/>
            </a:avLst>
          </a:prstGeom>
          <a:solidFill>
            <a:srgbClr val="1C1D1F"/>
          </a:solidFill>
          <a:ln w="22860">
            <a:solidFill>
              <a:srgbClr val="54555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173148" y="4211894"/>
            <a:ext cx="91440" cy="2257068"/>
          </a:xfrm>
          <a:prstGeom prst="roundRect">
            <a:avLst>
              <a:gd name="adj" fmla="val 31628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5480210" y="4427516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Which clients?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5480210" y="4826971"/>
            <a:ext cx="3738563" cy="1426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Would you decline governments with poor human rights records? Companies with exploitative labour practices? Organisations facing credible allegations of harm?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9598224" y="4211894"/>
            <a:ext cx="4238387" cy="2257068"/>
          </a:xfrm>
          <a:prstGeom prst="roundRect">
            <a:avLst>
              <a:gd name="adj" fmla="val 4862"/>
            </a:avLst>
          </a:prstGeom>
          <a:solidFill>
            <a:srgbClr val="1C1D1F"/>
          </a:solidFill>
          <a:ln w="22860">
            <a:solidFill>
              <a:srgbClr val="54555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9575364" y="4211894"/>
            <a:ext cx="91440" cy="2257068"/>
          </a:xfrm>
          <a:prstGeom prst="roundRect">
            <a:avLst>
              <a:gd name="adj" fmla="val 31628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882427" y="4427516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Which project aims?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9882427" y="4826971"/>
            <a:ext cx="3738563" cy="1426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Would you reject helping a client avoid legitimate taxation? Optimising redundancy processes? Greenwashing? Rubber-stamp decisions you cannot fully assess?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1082993" y="7056715"/>
            <a:ext cx="12753618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If you haven't decided where your lines are before you face them, you're more likely to cross them.</a:t>
            </a:r>
            <a:endParaRPr lang="en-US" sz="1500" dirty="0"/>
          </a:p>
        </p:txBody>
      </p:sp>
      <p:sp>
        <p:nvSpPr>
          <p:cNvPr id="18" name="Shape 15"/>
          <p:cNvSpPr/>
          <p:nvPr/>
        </p:nvSpPr>
        <p:spPr>
          <a:xfrm>
            <a:off x="793790" y="6872407"/>
            <a:ext cx="22860" cy="653891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2479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When to Walk Away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89" y="1697176"/>
            <a:ext cx="13042821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Sometimes the ethical choice is to decline or exit an engagement — e.g., when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93789" y="2263556"/>
            <a:ext cx="3107174" cy="3086100"/>
          </a:xfrm>
          <a:prstGeom prst="roundRect">
            <a:avLst>
              <a:gd name="adj" fmla="val 1047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1009173" y="2478941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6933" y="2656582"/>
            <a:ext cx="290870" cy="29087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09173" y="3329999"/>
            <a:ext cx="2676406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You cannot deliver what the client needs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009173" y="4125932"/>
            <a:ext cx="2676406" cy="1008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Continuing would mean taking money for value you can't provide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4105631" y="2263556"/>
            <a:ext cx="3107174" cy="3086100"/>
          </a:xfrm>
          <a:prstGeom prst="roundRect">
            <a:avLst>
              <a:gd name="adj" fmla="val 1047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4321015" y="2478941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498776" y="2656582"/>
            <a:ext cx="290870" cy="29087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4321015" y="3329999"/>
            <a:ext cx="2676406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Project aims conflict with your values</a:t>
            </a:r>
            <a:endParaRPr lang="en-US" sz="2100" dirty="0"/>
          </a:p>
        </p:txBody>
      </p:sp>
      <p:sp>
        <p:nvSpPr>
          <p:cNvPr id="13" name="Text 9"/>
          <p:cNvSpPr/>
          <p:nvPr/>
        </p:nvSpPr>
        <p:spPr>
          <a:xfrm>
            <a:off x="4321015" y="4125932"/>
            <a:ext cx="2676406" cy="1008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Success as defined would mean something you can't endorse</a:t>
            </a:r>
            <a:endParaRPr lang="en-US" sz="1650" dirty="0"/>
          </a:p>
        </p:txBody>
      </p:sp>
      <p:sp>
        <p:nvSpPr>
          <p:cNvPr id="14" name="Shape 10"/>
          <p:cNvSpPr/>
          <p:nvPr/>
        </p:nvSpPr>
        <p:spPr>
          <a:xfrm>
            <a:off x="7417474" y="2263556"/>
            <a:ext cx="3107174" cy="3086100"/>
          </a:xfrm>
          <a:prstGeom prst="roundRect">
            <a:avLst>
              <a:gd name="adj" fmla="val 1047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1"/>
          <p:cNvSpPr/>
          <p:nvPr/>
        </p:nvSpPr>
        <p:spPr>
          <a:xfrm>
            <a:off x="7632858" y="2478941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10618" y="2656582"/>
            <a:ext cx="290870" cy="29087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7632858" y="3329999"/>
            <a:ext cx="2676406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You're legitimising a  troubling conclusion</a:t>
            </a:r>
            <a:endParaRPr lang="en-US" sz="2100" dirty="0"/>
          </a:p>
        </p:txBody>
      </p:sp>
      <p:sp>
        <p:nvSpPr>
          <p:cNvPr id="18" name="Text 13"/>
          <p:cNvSpPr/>
          <p:nvPr/>
        </p:nvSpPr>
        <p:spPr>
          <a:xfrm>
            <a:off x="7632858" y="4125932"/>
            <a:ext cx="2676406" cy="1008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Your role is to provide cover for a solution you cannot stand behind</a:t>
            </a:r>
            <a:endParaRPr lang="en-US" sz="1650" dirty="0"/>
          </a:p>
        </p:txBody>
      </p:sp>
      <p:sp>
        <p:nvSpPr>
          <p:cNvPr id="19" name="Shape 14"/>
          <p:cNvSpPr/>
          <p:nvPr/>
        </p:nvSpPr>
        <p:spPr>
          <a:xfrm>
            <a:off x="10729316" y="2263556"/>
            <a:ext cx="3107293" cy="3086100"/>
          </a:xfrm>
          <a:prstGeom prst="roundRect">
            <a:avLst>
              <a:gd name="adj" fmla="val 1047"/>
            </a:avLst>
          </a:prstGeom>
          <a:solidFill>
            <a:srgbClr val="3B3C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5"/>
          <p:cNvSpPr/>
          <p:nvPr/>
        </p:nvSpPr>
        <p:spPr>
          <a:xfrm>
            <a:off x="10944700" y="2478941"/>
            <a:ext cx="646390" cy="646390"/>
          </a:xfrm>
          <a:prstGeom prst="roundRect">
            <a:avLst>
              <a:gd name="adj" fmla="val 14144844"/>
            </a:avLst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122461" y="2656582"/>
            <a:ext cx="290870" cy="290870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10944700" y="3329999"/>
            <a:ext cx="2676525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C2C4B5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Continuing would cause harm</a:t>
            </a:r>
            <a:endParaRPr lang="en-US" sz="2100" dirty="0"/>
          </a:p>
        </p:txBody>
      </p:sp>
      <p:sp>
        <p:nvSpPr>
          <p:cNvPr id="23" name="Text 17"/>
          <p:cNvSpPr/>
          <p:nvPr/>
        </p:nvSpPr>
        <p:spPr>
          <a:xfrm>
            <a:off x="10944700" y="4125932"/>
            <a:ext cx="2676525" cy="1008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To employees, to communities, to the broader system</a:t>
            </a:r>
            <a:endParaRPr lang="en-US" sz="1650" dirty="0"/>
          </a:p>
        </p:txBody>
      </p:sp>
      <p:sp>
        <p:nvSpPr>
          <p:cNvPr id="24" name="Text 18"/>
          <p:cNvSpPr/>
          <p:nvPr/>
        </p:nvSpPr>
        <p:spPr>
          <a:xfrm>
            <a:off x="793790" y="5747980"/>
            <a:ext cx="13042821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This is hard</a:t>
            </a: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. There are financial pressures, relationship pressures, career pressures.</a:t>
            </a:r>
            <a:endParaRPr lang="en-US" sz="1650" dirty="0"/>
          </a:p>
        </p:txBody>
      </p:sp>
      <p:sp>
        <p:nvSpPr>
          <p:cNvPr id="25" name="Text 19"/>
          <p:cNvSpPr/>
          <p:nvPr/>
        </p:nvSpPr>
        <p:spPr>
          <a:xfrm>
            <a:off x="1116925" y="6544628"/>
            <a:ext cx="12719685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Walking away is sometimes the highest form of professional service—refusing to be complicit in harm. </a:t>
            </a:r>
            <a:b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</a:b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It is also the only way to prove—to yourself and others—that you are an </a:t>
            </a:r>
            <a:r>
              <a:rPr lang="en-US" sz="1650" i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independent </a:t>
            </a:r>
            <a:r>
              <a:rPr lang="en-US" sz="165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advisor</a:t>
            </a:r>
            <a:r>
              <a:rPr lang="en-US" sz="1650" i="1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.</a:t>
            </a:r>
            <a:endParaRPr lang="en-US" sz="1650" dirty="0"/>
          </a:p>
        </p:txBody>
      </p:sp>
      <p:sp>
        <p:nvSpPr>
          <p:cNvPr id="26" name="Shape 20"/>
          <p:cNvSpPr/>
          <p:nvPr/>
        </p:nvSpPr>
        <p:spPr>
          <a:xfrm>
            <a:off x="793790" y="6314361"/>
            <a:ext cx="30480" cy="1132761"/>
          </a:xfrm>
          <a:prstGeom prst="rect">
            <a:avLst/>
          </a:prstGeom>
          <a:solidFill>
            <a:srgbClr val="9FA582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18" grpId="0" animBg="1"/>
      <p:bldP spid="19" grpId="0" animBg="1"/>
      <p:bldP spid="20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859393"/>
            <a:ext cx="3605570" cy="358854"/>
          </a:xfrm>
          <a:prstGeom prst="roundRect">
            <a:avLst>
              <a:gd name="adj" fmla="val 6447"/>
            </a:avLst>
          </a:prstGeom>
          <a:noFill/>
          <a:ln w="7620">
            <a:solidFill>
              <a:srgbClr val="9FA582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917019" y="924758"/>
            <a:ext cx="3359110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200" dirty="0">
                <a:solidFill>
                  <a:srgbClr val="9FA58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ORGANIZATIONAL CITIZENSHIP BEHAVIOURS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793790" y="1283732"/>
            <a:ext cx="9847064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E1E5CD"/>
                </a:solidFill>
                <a:latin typeface="Outfit Bold" pitchFamily="34" charset="0"/>
                <a:ea typeface="Outfit Bold" pitchFamily="34" charset="-122"/>
                <a:cs typeface="Outfit Bold" pitchFamily="34" charset="-120"/>
              </a:rPr>
              <a:t>BCG and the Gaza Humanitarian Foundation</a:t>
            </a:r>
            <a:endParaRPr lang="en-US" sz="3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920960"/>
            <a:ext cx="6721554" cy="230231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5407581"/>
            <a:ext cx="7907774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9179481" y="2279333"/>
            <a:ext cx="4664631" cy="3994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Work from late 2023 on what would become the Gaza Humanitarian Foundation—an aid distribution organisation backed by Israeli and US governments.</a:t>
            </a:r>
            <a:endParaRPr lang="en-US" sz="1500" dirty="0"/>
          </a:p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On launch in 2025,  reports emerged that BCG consultants had modelled "redevelopment and resettlement scenarios"—scenarios that UN officials likened to ethnic cleansing.</a:t>
            </a:r>
            <a:endParaRPr lang="en-US" sz="1500" dirty="0"/>
          </a:p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C2C4B5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After internal employee backlash (and public criticism), BCG withdrew in June 2025. Two partners were fired for what BCG called "unauthorised" work that didn't meet firm standards. The CEO issued a public apology, admitting "process failures."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793790" y="6515799"/>
            <a:ext cx="13042821" cy="740926"/>
          </a:xfrm>
          <a:prstGeom prst="roundRect">
            <a:avLst>
              <a:gd name="adj" fmla="val 3903"/>
            </a:avLst>
          </a:prstGeom>
          <a:solidFill>
            <a:srgbClr val="2A2C2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552" y="6793691"/>
            <a:ext cx="240983" cy="19276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420297" y="6727730"/>
            <a:ext cx="12223552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Employee conscience isn't powerless. But it requires willingness to speak up—and to risk consequences.</a:t>
            </a:r>
            <a:endParaRPr lang="en-US" sz="15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1091</Words>
  <Application>Microsoft Macintosh PowerPoint</Application>
  <PresentationFormat>Custom</PresentationFormat>
  <Paragraphs>112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Outfit Bold</vt:lpstr>
      <vt:lpstr>Outfit Light</vt:lpstr>
      <vt:lpstr>Bitter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Lukas Wallrich</cp:lastModifiedBy>
  <cp:revision>1</cp:revision>
  <dcterms:created xsi:type="dcterms:W3CDTF">2026-02-03T22:33:34Z</dcterms:created>
  <dcterms:modified xsi:type="dcterms:W3CDTF">2026-02-03T23:22:44Z</dcterms:modified>
</cp:coreProperties>
</file>